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61" r:id="rId2"/>
    <p:sldId id="262" r:id="rId3"/>
    <p:sldId id="258" r:id="rId4"/>
    <p:sldId id="295" r:id="rId5"/>
    <p:sldId id="263" r:id="rId6"/>
    <p:sldId id="284" r:id="rId7"/>
    <p:sldId id="268" r:id="rId8"/>
    <p:sldId id="290" r:id="rId9"/>
    <p:sldId id="291" r:id="rId10"/>
    <p:sldId id="292" r:id="rId11"/>
    <p:sldId id="293" r:id="rId12"/>
    <p:sldId id="294" r:id="rId13"/>
    <p:sldId id="287" r:id="rId14"/>
    <p:sldId id="286" r:id="rId15"/>
    <p:sldId id="300" r:id="rId16"/>
    <p:sldId id="296" r:id="rId17"/>
    <p:sldId id="297" r:id="rId18"/>
    <p:sldId id="298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770B1-E55D-40C1-A202-AE29E9533A4F}" v="192" dt="2023-12-03T15:28:05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4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7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15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74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38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8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36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5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48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58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098E9-5C78-4B78-856D-F34641540068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1911-F631-46D8-AA44-267E29B6BA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1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6E1DDC-AB09-4E70-2913-BF3193990A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9486136-DDC9-0482-7178-D55D79E3D0C9}"/>
              </a:ext>
            </a:extLst>
          </p:cNvPr>
          <p:cNvSpPr/>
          <p:nvPr/>
        </p:nvSpPr>
        <p:spPr>
          <a:xfrm>
            <a:off x="8166847" y="4487928"/>
            <a:ext cx="3012142" cy="1798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5E018-295D-0D04-3B0D-A36C836C264C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5787B-A783-7D0D-ABA7-9414BA5210D4}"/>
              </a:ext>
            </a:extLst>
          </p:cNvPr>
          <p:cNvSpPr txBox="1"/>
          <p:nvPr/>
        </p:nvSpPr>
        <p:spPr>
          <a:xfrm>
            <a:off x="8388417" y="4786777"/>
            <a:ext cx="3538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201913257 </a:t>
            </a:r>
            <a:r>
              <a:rPr lang="ko-KR" altLang="en-US" sz="2400" dirty="0"/>
              <a:t>정용희</a:t>
            </a:r>
            <a:endParaRPr lang="en-US" altLang="ko-KR" sz="2400" dirty="0"/>
          </a:p>
          <a:p>
            <a:r>
              <a:rPr lang="en-US" altLang="ko-KR" sz="2400" dirty="0"/>
              <a:t>201910036 </a:t>
            </a:r>
            <a:r>
              <a:rPr lang="ko-KR" altLang="en-US" sz="2400" dirty="0"/>
              <a:t>이동민</a:t>
            </a:r>
            <a:endParaRPr lang="en-US" altLang="ko-KR" sz="2400" dirty="0"/>
          </a:p>
          <a:p>
            <a:r>
              <a:rPr lang="en-US" altLang="ko-KR" sz="2400" dirty="0"/>
              <a:t>202113106 </a:t>
            </a:r>
            <a:r>
              <a:rPr lang="ko-KR" altLang="en-US" sz="2400" dirty="0" err="1"/>
              <a:t>조현승</a:t>
            </a:r>
            <a:endParaRPr lang="en-US" altLang="ko-KR" sz="2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46F8A6-FABF-9D74-DB18-9D4A3C54B6C0}"/>
              </a:ext>
            </a:extLst>
          </p:cNvPr>
          <p:cNvGrpSpPr/>
          <p:nvPr/>
        </p:nvGrpSpPr>
        <p:grpSpPr>
          <a:xfrm>
            <a:off x="1733449" y="1272133"/>
            <a:ext cx="8456161" cy="2164015"/>
            <a:chOff x="1867920" y="2850034"/>
            <a:chExt cx="8456161" cy="21640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EA1E2A1-52FF-3726-D45B-68A190E1AABA}"/>
                </a:ext>
              </a:extLst>
            </p:cNvPr>
            <p:cNvSpPr/>
            <p:nvPr/>
          </p:nvSpPr>
          <p:spPr>
            <a:xfrm>
              <a:off x="1993135" y="2850034"/>
              <a:ext cx="8205729" cy="1798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23AD29-1C75-818E-CACB-8E46B0DD1947}"/>
                </a:ext>
              </a:extLst>
            </p:cNvPr>
            <p:cNvSpPr txBox="1"/>
            <p:nvPr/>
          </p:nvSpPr>
          <p:spPr>
            <a:xfrm>
              <a:off x="1867920" y="3075057"/>
              <a:ext cx="845616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경영과학</a:t>
              </a:r>
              <a:r>
                <a:rPr lang="en-US" altLang="ko-KR" sz="4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2_</a:t>
              </a:r>
              <a:r>
                <a:rPr lang="ko-KR" altLang="en-US" sz="40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팀프로젝트</a:t>
              </a:r>
              <a:endParaRPr lang="en-US" altLang="ko-KR" sz="40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algn="ctr"/>
              <a:r>
                <a:rPr lang="ko-KR" altLang="en-US" sz="4000" dirty="0"/>
                <a:t>최대 만족도를 위한 쇼핑 방법 최적화</a:t>
              </a:r>
              <a:endParaRPr lang="en-US" altLang="ko-KR" sz="40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algn="ctr"/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0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3B0E7DA-223C-EE40-8D7A-57C004628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79676"/>
              </p:ext>
            </p:extLst>
          </p:nvPr>
        </p:nvGraphicFramePr>
        <p:xfrm>
          <a:off x="977877" y="1473648"/>
          <a:ext cx="10299746" cy="321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419619829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2044118613"/>
                    </a:ext>
                  </a:extLst>
                </a:gridCol>
                <a:gridCol w="827034">
                  <a:extLst>
                    <a:ext uri="{9D8B030D-6E8A-4147-A177-3AD203B41FA5}">
                      <a16:colId xmlns:a16="http://schemas.microsoft.com/office/drawing/2014/main" val="4597570"/>
                    </a:ext>
                  </a:extLst>
                </a:gridCol>
                <a:gridCol w="811437">
                  <a:extLst>
                    <a:ext uri="{9D8B030D-6E8A-4147-A177-3AD203B41FA5}">
                      <a16:colId xmlns:a16="http://schemas.microsoft.com/office/drawing/2014/main" val="2756405279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408779733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62967060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19039029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952184280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00718151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564842244"/>
                    </a:ext>
                  </a:extLst>
                </a:gridCol>
                <a:gridCol w="1217930">
                  <a:extLst>
                    <a:ext uri="{9D8B030D-6E8A-4147-A177-3AD203B41FA5}">
                      <a16:colId xmlns:a16="http://schemas.microsoft.com/office/drawing/2014/main" val="3134394598"/>
                    </a:ext>
                  </a:extLst>
                </a:gridCol>
              </a:tblGrid>
              <a:tr h="46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예산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…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…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최댓값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최종상품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149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832059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 (2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80166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2 (3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194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194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275718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3 (5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1,2,3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72806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4 (6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/100)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88582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5 (7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8389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7DA1F07D-73EE-B1FE-0B92-41F0CF831695}"/>
              </a:ext>
            </a:extLst>
          </p:cNvPr>
          <p:cNvSpPr/>
          <p:nvPr/>
        </p:nvSpPr>
        <p:spPr>
          <a:xfrm>
            <a:off x="4228051" y="3322042"/>
            <a:ext cx="822121" cy="444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06A0C05-9ADC-7A82-3E28-A3A25838E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13594"/>
              </p:ext>
            </p:extLst>
          </p:nvPr>
        </p:nvGraphicFramePr>
        <p:xfrm>
          <a:off x="1003043" y="5217952"/>
          <a:ext cx="309626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3193027893"/>
                    </a:ext>
                  </a:extLst>
                </a:gridCol>
              </a:tblGrid>
              <a:tr h="349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194 (97+97)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195 (97+98)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14C0EE0-53B6-547C-09C3-D9A22815CACE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2551173" y="3766660"/>
            <a:ext cx="2087939" cy="145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01AD1B-A63B-9B22-5E5D-FEEA42C356AB}"/>
              </a:ext>
            </a:extLst>
          </p:cNvPr>
          <p:cNvSpPr/>
          <p:nvPr/>
        </p:nvSpPr>
        <p:spPr>
          <a:xfrm>
            <a:off x="5050172" y="3322042"/>
            <a:ext cx="822121" cy="444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FC68026-3171-4580-AC97-56FBB53D3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747501"/>
              </p:ext>
            </p:extLst>
          </p:nvPr>
        </p:nvGraphicFramePr>
        <p:xfrm>
          <a:off x="4466775" y="5217952"/>
          <a:ext cx="309626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3193027893"/>
                    </a:ext>
                  </a:extLst>
                </a:gridCol>
              </a:tblGrid>
              <a:tr h="349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(3+5)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509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195 (97+98)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195 (97+98)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9C96FC8-DD97-59CF-F629-99A69807A488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461233" y="3766660"/>
            <a:ext cx="553672" cy="1451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547A7-6B4C-8AAE-2EA3-0B07FC3758C8}"/>
              </a:ext>
            </a:extLst>
          </p:cNvPr>
          <p:cNvSpPr/>
          <p:nvPr/>
        </p:nvSpPr>
        <p:spPr>
          <a:xfrm>
            <a:off x="6687073" y="3322042"/>
            <a:ext cx="822121" cy="444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5853B2-2777-2CA4-939A-85433EFE66C9}"/>
              </a:ext>
            </a:extLst>
          </p:cNvPr>
          <p:cNvCxnSpPr>
            <a:cxnSpLocks/>
            <a:stCxn id="20" idx="2"/>
            <a:endCxn id="35" idx="0"/>
          </p:cNvCxnSpPr>
          <p:nvPr/>
        </p:nvCxnSpPr>
        <p:spPr>
          <a:xfrm>
            <a:off x="7098134" y="3766660"/>
            <a:ext cx="2663499" cy="144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EBE382-FF41-0DF9-67D3-EA3025171465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18AEAAA-E30F-102D-E66D-37213B2DA43E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FE8499-4AC9-E728-16C8-C2174A327B4F}"/>
              </a:ext>
            </a:extLst>
          </p:cNvPr>
          <p:cNvSpPr txBox="1"/>
          <p:nvPr/>
        </p:nvSpPr>
        <p:spPr>
          <a:xfrm>
            <a:off x="863600" y="28546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DP </a:t>
            </a:r>
            <a:r>
              <a:rPr lang="ko-KR" altLang="en-US" sz="3200" dirty="0">
                <a:solidFill>
                  <a:schemeClr val="tx1"/>
                </a:solidFill>
              </a:rPr>
              <a:t>수행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E913ED-5857-D61F-F58B-35C54E2009F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1D1480B1-8556-58A3-79C3-D0B31F9F7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15277"/>
              </p:ext>
            </p:extLst>
          </p:nvPr>
        </p:nvGraphicFramePr>
        <p:xfrm>
          <a:off x="7853141" y="5215412"/>
          <a:ext cx="381698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  <a:gridCol w="2268855">
                  <a:extLst>
                    <a:ext uri="{9D8B030D-6E8A-4147-A177-3AD203B41FA5}">
                      <a16:colId xmlns:a16="http://schemas.microsoft.com/office/drawing/2014/main" val="31930278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(2+3+5)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194 (97+98)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292 (97+97+98)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59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368DA9-042E-2E08-3EDC-9CF3F7846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41684"/>
              </p:ext>
            </p:extLst>
          </p:nvPr>
        </p:nvGraphicFramePr>
        <p:xfrm>
          <a:off x="977877" y="1473648"/>
          <a:ext cx="10299746" cy="321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419619829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2044118613"/>
                    </a:ext>
                  </a:extLst>
                </a:gridCol>
                <a:gridCol w="827034">
                  <a:extLst>
                    <a:ext uri="{9D8B030D-6E8A-4147-A177-3AD203B41FA5}">
                      <a16:colId xmlns:a16="http://schemas.microsoft.com/office/drawing/2014/main" val="4597570"/>
                    </a:ext>
                  </a:extLst>
                </a:gridCol>
                <a:gridCol w="811437">
                  <a:extLst>
                    <a:ext uri="{9D8B030D-6E8A-4147-A177-3AD203B41FA5}">
                      <a16:colId xmlns:a16="http://schemas.microsoft.com/office/drawing/2014/main" val="2756405279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408779733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62967060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19039029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952184280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00718151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564842244"/>
                    </a:ext>
                  </a:extLst>
                </a:gridCol>
                <a:gridCol w="1217930">
                  <a:extLst>
                    <a:ext uri="{9D8B030D-6E8A-4147-A177-3AD203B41FA5}">
                      <a16:colId xmlns:a16="http://schemas.microsoft.com/office/drawing/2014/main" val="3134394598"/>
                    </a:ext>
                  </a:extLst>
                </a:gridCol>
              </a:tblGrid>
              <a:tr h="46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예산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…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…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최댓값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최종상품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149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832059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 (2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80166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2 (3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194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194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275718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3 (5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1,2,3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72806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4 (6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/100)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1,2,3,4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88582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5 (7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8389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F2BE032C-55A5-D873-F5C7-A14881F9FC36}"/>
              </a:ext>
            </a:extLst>
          </p:cNvPr>
          <p:cNvSpPr/>
          <p:nvPr/>
        </p:nvSpPr>
        <p:spPr>
          <a:xfrm>
            <a:off x="4228051" y="3758270"/>
            <a:ext cx="822121" cy="444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8363D8-EA1A-5506-6AE2-7B28CA48C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870578"/>
              </p:ext>
            </p:extLst>
          </p:nvPr>
        </p:nvGraphicFramePr>
        <p:xfrm>
          <a:off x="822126" y="5358528"/>
          <a:ext cx="453771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855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  <a:gridCol w="2268855">
                  <a:extLst>
                    <a:ext uri="{9D8B030D-6E8A-4147-A177-3AD203B41FA5}">
                      <a16:colId xmlns:a16="http://schemas.microsoft.com/office/drawing/2014/main" val="3193027893"/>
                    </a:ext>
                  </a:extLst>
                </a:gridCol>
              </a:tblGrid>
              <a:tr h="349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(2+3+5)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(2+5+6)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292 (97+97+98)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295 (97+98+100)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D68045-DD9A-DB70-16DC-3C8FA9934A22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3090981" y="4202888"/>
            <a:ext cx="1548131" cy="115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7371CE-8E9B-828E-6AAF-8795964D52FD}"/>
              </a:ext>
            </a:extLst>
          </p:cNvPr>
          <p:cNvSpPr/>
          <p:nvPr/>
        </p:nvSpPr>
        <p:spPr>
          <a:xfrm>
            <a:off x="6669247" y="3758270"/>
            <a:ext cx="822121" cy="444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04345EA-93BA-88F6-1EA9-644A1FC7C968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7080308" y="4202888"/>
            <a:ext cx="1752660" cy="1155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BF451F-AC09-D5F4-B701-D6E0C4DB9500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0BFFC0-6773-FB98-0830-CB443A23DEFA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FD1DC3-7C98-16E7-2BA3-E58839CDC9B7}"/>
              </a:ext>
            </a:extLst>
          </p:cNvPr>
          <p:cNvSpPr txBox="1"/>
          <p:nvPr/>
        </p:nvSpPr>
        <p:spPr>
          <a:xfrm>
            <a:off x="863600" y="28546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DP </a:t>
            </a:r>
            <a:r>
              <a:rPr lang="ko-KR" altLang="en-US" sz="3200" dirty="0">
                <a:solidFill>
                  <a:schemeClr val="tx1"/>
                </a:solidFill>
              </a:rPr>
              <a:t>수행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D00AC4-AB5D-B97A-47DE-09C6DC0345C8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A2AEBB8-FAC6-FBA9-DBC1-E06E9C92F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86550"/>
              </p:ext>
            </p:extLst>
          </p:nvPr>
        </p:nvGraphicFramePr>
        <p:xfrm>
          <a:off x="6203751" y="5358528"/>
          <a:ext cx="525843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855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  <a:gridCol w="2989580">
                  <a:extLst>
                    <a:ext uri="{9D8B030D-6E8A-4147-A177-3AD203B41FA5}">
                      <a16:colId xmlns:a16="http://schemas.microsoft.com/office/drawing/2014/main" val="3193027893"/>
                    </a:ext>
                  </a:extLst>
                </a:gridCol>
              </a:tblGrid>
              <a:tr h="349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(2+3+5)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(2+3+5+6)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292 (97+97+98)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392 (97+97+98+100)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2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5D84D2-B267-ACE2-663E-29A148E42DAA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7890E7-B694-AF88-A4BB-F848C2EC635D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3CE373-CC5E-3D0B-F33B-7F1C6985D22A}"/>
              </a:ext>
            </a:extLst>
          </p:cNvPr>
          <p:cNvSpPr txBox="1"/>
          <p:nvPr/>
        </p:nvSpPr>
        <p:spPr>
          <a:xfrm>
            <a:off x="863600" y="28546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DP </a:t>
            </a:r>
            <a:r>
              <a:rPr lang="ko-KR" altLang="en-US" sz="3200" dirty="0">
                <a:solidFill>
                  <a:schemeClr val="tx1"/>
                </a:solidFill>
              </a:rPr>
              <a:t>수행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2EF0A-D5CA-1432-F5A9-BFF22948E1A2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2527F3A-2514-F1F3-2A17-9E6948717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56740"/>
              </p:ext>
            </p:extLst>
          </p:nvPr>
        </p:nvGraphicFramePr>
        <p:xfrm>
          <a:off x="1355744" y="1434187"/>
          <a:ext cx="9480511" cy="321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419619829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2044118613"/>
                    </a:ext>
                  </a:extLst>
                </a:gridCol>
                <a:gridCol w="827034">
                  <a:extLst>
                    <a:ext uri="{9D8B030D-6E8A-4147-A177-3AD203B41FA5}">
                      <a16:colId xmlns:a16="http://schemas.microsoft.com/office/drawing/2014/main" val="4597570"/>
                    </a:ext>
                  </a:extLst>
                </a:gridCol>
                <a:gridCol w="811437">
                  <a:extLst>
                    <a:ext uri="{9D8B030D-6E8A-4147-A177-3AD203B41FA5}">
                      <a16:colId xmlns:a16="http://schemas.microsoft.com/office/drawing/2014/main" val="2756405279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408779733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62967060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19039029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952184280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564842244"/>
                    </a:ext>
                  </a:extLst>
                </a:gridCol>
                <a:gridCol w="1217930">
                  <a:extLst>
                    <a:ext uri="{9D8B030D-6E8A-4147-A177-3AD203B41FA5}">
                      <a16:colId xmlns:a16="http://schemas.microsoft.com/office/drawing/2014/main" val="3134394598"/>
                    </a:ext>
                  </a:extLst>
                </a:gridCol>
              </a:tblGrid>
              <a:tr h="46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예산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…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최댓값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최종상품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149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832059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 (2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80166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2 (3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194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275718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3 (5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1,2,3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72806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4 (6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/100)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1,2,3,4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88582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5 (7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393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1,3,4,5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38389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1CD931-6649-DCAD-C376-65A0D60EABD9}"/>
              </a:ext>
            </a:extLst>
          </p:cNvPr>
          <p:cNvSpPr/>
          <p:nvPr/>
        </p:nvSpPr>
        <p:spPr>
          <a:xfrm>
            <a:off x="7876610" y="4201982"/>
            <a:ext cx="822121" cy="444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9D45A8-A7F6-4ADD-4093-43C5E831BCDA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6095999" y="4646600"/>
            <a:ext cx="2191672" cy="77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52722BD-E3A5-6D2D-A782-244EB9A69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67448"/>
              </p:ext>
            </p:extLst>
          </p:nvPr>
        </p:nvGraphicFramePr>
        <p:xfrm>
          <a:off x="3106419" y="5423813"/>
          <a:ext cx="597916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580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  <a:gridCol w="2989580">
                  <a:extLst>
                    <a:ext uri="{9D8B030D-6E8A-4147-A177-3AD203B41FA5}">
                      <a16:colId xmlns:a16="http://schemas.microsoft.com/office/drawing/2014/main" val="3193027893"/>
                    </a:ext>
                  </a:extLst>
                </a:gridCol>
              </a:tblGrid>
              <a:tr h="3497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3+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4+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(2+3+5+6)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(2+5+6+7)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392 (97+97+98+100)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393 (97+98+98+100)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9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688A31-5090-D77A-9B88-E39796722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98283"/>
              </p:ext>
            </p:extLst>
          </p:nvPr>
        </p:nvGraphicFramePr>
        <p:xfrm>
          <a:off x="894490" y="1238306"/>
          <a:ext cx="108156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1727363441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540918900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3070000684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2403811421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4004277840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543542374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4267348658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3338696693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2865703951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424023217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665021223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978982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예산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326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241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 (2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03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2 (3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87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3 (5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99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4 (6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/100)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782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5 (7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979920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2A30B3-6A03-5997-E5D0-B07CB2971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437605"/>
              </p:ext>
            </p:extLst>
          </p:nvPr>
        </p:nvGraphicFramePr>
        <p:xfrm>
          <a:off x="1074211" y="3973465"/>
          <a:ext cx="104562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97">
                  <a:extLst>
                    <a:ext uri="{9D8B030D-6E8A-4147-A177-3AD203B41FA5}">
                      <a16:colId xmlns:a16="http://schemas.microsoft.com/office/drawing/2014/main" val="1540918900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3070000684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2403811421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4004277840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543542374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4267348658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3338696693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2865703951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424023217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665021223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3940545736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3489800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최댓값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최종상품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26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41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03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194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7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1,2,3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9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1,2,3,4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82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393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1,3,4,5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79920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4CFF247-715B-5FC8-AADD-11F5FFE6AAF2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5227DEC-E7A4-20FE-4BE2-E07838D4F917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62683A-080B-C4F7-43D2-A5F0193A0967}"/>
              </a:ext>
            </a:extLst>
          </p:cNvPr>
          <p:cNvSpPr txBox="1"/>
          <p:nvPr/>
        </p:nvSpPr>
        <p:spPr>
          <a:xfrm>
            <a:off x="863600" y="28546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DP </a:t>
            </a:r>
            <a:r>
              <a:rPr lang="ko-KR" altLang="en-US" sz="3200" dirty="0">
                <a:solidFill>
                  <a:schemeClr val="tx1"/>
                </a:solidFill>
              </a:rPr>
              <a:t>수행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95B3F-00C8-BA7E-C3DE-59164A42655B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58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C62F683E-7E4E-DE9E-C9AA-2B5D35F2BA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652" y="1489223"/>
                <a:ext cx="7912769" cy="171268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1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1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★ </a:t>
                </a:r>
                <a:r>
                  <a:rPr lang="ko-KR" altLang="en-US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점화식</a:t>
                </a:r>
                <a:r>
                  <a: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정리</a:t>
                </a:r>
                <a:endPara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0" indent="0">
                  <a:buNone/>
                </a:pP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  (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2400" b="0" i="0" smtClean="0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나눔고딕" panose="020D0604000000000000" pitchFamily="50" charset="-127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나눔고딕" panose="020D0604000000000000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400" b="0" i="1" smtClean="0">
                                                <a:latin typeface="Cambria Math" panose="02040503050406030204" pitchFamily="18" charset="0"/>
                                                <a:ea typeface="나눔고딕" panose="020D0604000000000000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𝑊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내용 개체 틀 2">
                <a:extLst>
                  <a:ext uri="{FF2B5EF4-FFF2-40B4-BE49-F238E27FC236}">
                    <a16:creationId xmlns:a16="http://schemas.microsoft.com/office/drawing/2014/main" id="{C62F683E-7E4E-DE9E-C9AA-2B5D35F2B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52" y="1489223"/>
                <a:ext cx="7912769" cy="1712688"/>
              </a:xfrm>
              <a:prstGeom prst="rect">
                <a:avLst/>
              </a:prstGeom>
              <a:blipFill>
                <a:blip r:embed="rId2"/>
                <a:stretch>
                  <a:fillRect l="-770" t="-3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76">
                <a:extLst>
                  <a:ext uri="{FF2B5EF4-FFF2-40B4-BE49-F238E27FC236}">
                    <a16:creationId xmlns:a16="http://schemas.microsoft.com/office/drawing/2014/main" id="{834237B5-4D5C-FE9E-03A4-F9A1C1FFC07F}"/>
                  </a:ext>
                </a:extLst>
              </p:cNvPr>
              <p:cNvSpPr txBox="1"/>
              <p:nvPr/>
            </p:nvSpPr>
            <p:spPr>
              <a:xfrm>
                <a:off x="629652" y="3880308"/>
                <a:ext cx="10790823" cy="132343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defTabSz="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번째 상품의 가격이 예산보다 비싸면 전 행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(i-1)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</a:t>
                </a:r>
                <a:r>
                  <a:rPr lang="ko-KR" altLang="en-US" sz="2000" dirty="0" err="1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최적값을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그대로 들고 온다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</a:p>
              <a:p>
                <a:pPr marL="285750" indent="-285750" defTabSz="457200" latinLnBrk="0"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rgbClr val="21212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그렇지 않은 경우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sz="2000" dirty="0" err="1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번째 상품의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만족도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)]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와 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예산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(w)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– 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상품</a:t>
                </a:r>
                <a:r>
                  <a:rPr lang="en-US" altLang="ko-KR" sz="2000" dirty="0" err="1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가격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))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예산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 )</m:t>
                    </m:r>
                  </m:oMath>
                </a14:m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에서 전 행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(i-1)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</a:t>
                </a:r>
                <a:r>
                  <a:rPr lang="ko-KR" altLang="en-US" sz="2000" dirty="0" err="1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최적값을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더한 값 </a:t>
                </a:r>
                <a:r>
                  <a:rPr lang="en-US" altLang="ko-KR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 행의 </a:t>
                </a:r>
                <a:r>
                  <a:rPr lang="ko-KR" altLang="en-US" sz="2000" dirty="0" err="1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최적값</a:t>
                </a:r>
                <a:r>
                  <a:rPr lang="ko-KR" altLang="en-US" sz="2000" dirty="0">
                    <a:solidFill>
                      <a:srgbClr val="21212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중 큰 것 선택</a:t>
                </a:r>
                <a:endParaRPr lang="en-US" altLang="ko-KR" sz="2000" dirty="0">
                  <a:solidFill>
                    <a:srgbClr val="21212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6" name="TextBox 76">
                <a:extLst>
                  <a:ext uri="{FF2B5EF4-FFF2-40B4-BE49-F238E27FC236}">
                    <a16:creationId xmlns:a16="http://schemas.microsoft.com/office/drawing/2014/main" id="{834237B5-4D5C-FE9E-03A4-F9A1C1FF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52" y="3880308"/>
                <a:ext cx="10790823" cy="1323439"/>
              </a:xfrm>
              <a:prstGeom prst="rect">
                <a:avLst/>
              </a:prstGeom>
              <a:blipFill>
                <a:blip r:embed="rId3"/>
                <a:stretch>
                  <a:fillRect l="-508" t="-2765" r="-565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9BB8E5F1-AC58-9460-BE09-8454FE66B31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9948BE1-453D-75EC-C849-5DF87D04A99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777847-65DD-39EA-6F43-103758F7A523}"/>
              </a:ext>
            </a:extLst>
          </p:cNvPr>
          <p:cNvSpPr txBox="1"/>
          <p:nvPr/>
        </p:nvSpPr>
        <p:spPr>
          <a:xfrm>
            <a:off x="863600" y="285462"/>
            <a:ext cx="25907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altLang="ko-KR" sz="3200" dirty="0">
                <a:solidFill>
                  <a:schemeClr val="tx1"/>
                </a:solidFill>
              </a:rPr>
              <a:t>DP</a:t>
            </a:r>
            <a:r>
              <a:rPr lang="ko-KR" altLang="en-US" sz="3200" dirty="0">
                <a:solidFill>
                  <a:schemeClr val="tx1"/>
                </a:solidFill>
              </a:rPr>
              <a:t> 수행 과정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marL="0" defTabSz="457200" latinLnBrk="0"/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0BCFA-9226-F1D6-9EF7-A7B3D5734F5F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24AE6-F15F-34FB-1C0E-6F6FCD65ED1A}"/>
                  </a:ext>
                </a:extLst>
              </p:cNvPr>
              <p:cNvSpPr txBox="1"/>
              <p:nvPr/>
            </p:nvSpPr>
            <p:spPr>
              <a:xfrm>
                <a:off x="8753474" y="1822739"/>
                <a:ext cx="220980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</a:t>
                </a:r>
                <a:r>
                  <a:rPr lang="ko-KR" altLang="en-US" dirty="0"/>
                  <a:t>최적의 만족도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</a:t>
                </a:r>
                <a:r>
                  <a:rPr lang="ko-KR" altLang="en-US" dirty="0"/>
                  <a:t>행 번호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상품</a:t>
                </a:r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= </a:t>
                </a:r>
                <a:r>
                  <a:rPr lang="ko-KR" altLang="en-US" dirty="0"/>
                  <a:t>열 번호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예산</a:t>
                </a:r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:r>
                  <a:rPr lang="ko-KR" altLang="en-US" dirty="0"/>
                  <a:t>상품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의 만족도</a:t>
                </a:r>
                <a:r>
                  <a:rPr lang="en-US" altLang="ko-KR" dirty="0"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= </a:t>
                </a:r>
                <a:r>
                  <a:rPr lang="ko-KR" altLang="en-US" dirty="0"/>
                  <a:t>상품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의 가격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24AE6-F15F-34FB-1C0E-6F6FCD65E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474" y="1822739"/>
                <a:ext cx="2209801" cy="1754326"/>
              </a:xfrm>
              <a:prstGeom prst="rect">
                <a:avLst/>
              </a:prstGeom>
              <a:blipFill>
                <a:blip r:embed="rId4"/>
                <a:stretch>
                  <a:fillRect t="-2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81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688A31-5090-D77A-9B88-E39796722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72331"/>
              </p:ext>
            </p:extLst>
          </p:nvPr>
        </p:nvGraphicFramePr>
        <p:xfrm>
          <a:off x="863600" y="2876551"/>
          <a:ext cx="108156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1727363441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540918900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3070000684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2403811421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4004277840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543542374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4267348658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3338696693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2865703951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424023217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665021223"/>
                    </a:ext>
                  </a:extLst>
                </a:gridCol>
                <a:gridCol w="837597">
                  <a:extLst>
                    <a:ext uri="{9D8B030D-6E8A-4147-A177-3AD203B41FA5}">
                      <a16:colId xmlns:a16="http://schemas.microsoft.com/office/drawing/2014/main" val="1978982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예산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1" hangingPunct="1"/>
                      <a:r>
                        <a:rPr lang="en-US" altLang="ko-K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326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241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 (2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03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2 (3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387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3 (5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98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99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4 (6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/100)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7829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5 (7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979920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A4CFF247-715B-5FC8-AADD-11F5FFE6AAF2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5227DEC-E7A4-20FE-4BE2-E07838D4F917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62683A-080B-C4F7-43D2-A5F0193A0967}"/>
              </a:ext>
            </a:extLst>
          </p:cNvPr>
          <p:cNvSpPr txBox="1"/>
          <p:nvPr/>
        </p:nvSpPr>
        <p:spPr>
          <a:xfrm>
            <a:off x="863600" y="28546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DP </a:t>
            </a:r>
            <a:r>
              <a:rPr lang="ko-KR" altLang="en-US" sz="3200" dirty="0">
                <a:solidFill>
                  <a:schemeClr val="tx1"/>
                </a:solidFill>
              </a:rPr>
              <a:t>수행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95B3F-00C8-BA7E-C3DE-59164A42655B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C03415-FD2E-FFF3-7320-68F0BF1D1EBC}"/>
              </a:ext>
            </a:extLst>
          </p:cNvPr>
          <p:cNvSpPr/>
          <p:nvPr/>
        </p:nvSpPr>
        <p:spPr>
          <a:xfrm>
            <a:off x="4159061" y="4324296"/>
            <a:ext cx="820199" cy="419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DD8089-129A-4AA1-0F7B-540EA60381F7}"/>
              </a:ext>
            </a:extLst>
          </p:cNvPr>
          <p:cNvSpPr/>
          <p:nvPr/>
        </p:nvSpPr>
        <p:spPr>
          <a:xfrm>
            <a:off x="10855559" y="4349814"/>
            <a:ext cx="820199" cy="393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754F64-8066-CCF2-B403-2386DBA6BF41}"/>
                  </a:ext>
                </a:extLst>
              </p:cNvPr>
              <p:cNvSpPr txBox="1"/>
              <p:nvPr/>
            </p:nvSpPr>
            <p:spPr>
              <a:xfrm>
                <a:off x="965200" y="1501546"/>
                <a:ext cx="6159500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0" dirty="0"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★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−1,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  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나눔고딕" panose="020D0604000000000000" pitchFamily="50" charset="-127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나눔고딕" panose="020D0604000000000000" pitchFamily="50" charset="-127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나눔고딕" panose="020D0604000000000000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나눔고딕" panose="020D0604000000000000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나눔고딕" panose="020D0604000000000000" pitchFamily="50" charset="-127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나눔고딕" panose="020D0604000000000000" pitchFamily="50" charset="-127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𝑂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𝑊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754F64-8066-CCF2-B403-2386DBA6B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1501546"/>
                <a:ext cx="6159500" cy="710194"/>
              </a:xfrm>
              <a:prstGeom prst="rect">
                <a:avLst/>
              </a:prstGeom>
              <a:blipFill>
                <a:blip r:embed="rId2"/>
                <a:stretch>
                  <a:fillRect l="-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1EE951-0CB1-8F51-1382-9EC722FBD7A4}"/>
                  </a:ext>
                </a:extLst>
              </p:cNvPr>
              <p:cNvSpPr txBox="1"/>
              <p:nvPr/>
            </p:nvSpPr>
            <p:spPr>
              <a:xfrm>
                <a:off x="4177523" y="5952576"/>
                <a:ext cx="418782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0" dirty="0"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★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3,10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98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194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highlight>
                                  <a:srgbClr val="00FF00"/>
                                </a:highlight>
                                <a:latin typeface="Cambria Math" panose="02040503050406030204" pitchFamily="18" charset="0"/>
                                <a:ea typeface="나눔고딕" panose="020D0604000000000000" pitchFamily="50" charset="-127"/>
                                <a:cs typeface="Times New Roman" panose="02020603050405020304" pitchFamily="18" charset="0"/>
                              </a:rPr>
                              <m:t>194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292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1EE951-0CB1-8F51-1382-9EC722FB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523" y="5952576"/>
                <a:ext cx="4187826" cy="369332"/>
              </a:xfrm>
              <a:prstGeom prst="rect">
                <a:avLst/>
              </a:prstGeom>
              <a:blipFill>
                <a:blip r:embed="rId3"/>
                <a:stretch>
                  <a:fillRect l="-1016" t="-12698" b="-158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C0A3C3-8754-9651-7895-4670301C0085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6271436" y="4743395"/>
            <a:ext cx="4994223" cy="120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AC3BA8-742B-187E-F08D-DB670B92ED1C}"/>
                  </a:ext>
                </a:extLst>
              </p:cNvPr>
              <p:cNvSpPr txBox="1"/>
              <p:nvPr/>
            </p:nvSpPr>
            <p:spPr>
              <a:xfrm>
                <a:off x="2651125" y="2420655"/>
                <a:ext cx="414972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800" b="0" dirty="0">
                    <a:ea typeface="나눔고딕" panose="020D0604000000000000" pitchFamily="50" charset="-127"/>
                    <a:cs typeface="Times New Roman" panose="02020603050405020304" pitchFamily="18" charset="0"/>
                  </a:rPr>
                  <a:t>★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3,2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2,2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=97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고딕" panose="020D0604000000000000" pitchFamily="50" charset="-127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나눔고딕" panose="020D0604000000000000" pitchFamily="50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AC3BA8-742B-187E-F08D-DB670B92E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125" y="2420655"/>
                <a:ext cx="4149726" cy="369332"/>
              </a:xfrm>
              <a:prstGeom prst="rect">
                <a:avLst/>
              </a:prstGeom>
              <a:blipFill>
                <a:blip r:embed="rId4"/>
                <a:stretch>
                  <a:fillRect l="-1171" t="-12698" b="-158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62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9758F5-9B1A-9A42-7D2E-C3E0B331E919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8639F2-4AD7-CF18-8134-AC6C5D8FF965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6A0700-69DA-63F2-1A9E-BC514284BA83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A2E61-06F6-73E8-6441-F4B4A4E62617}"/>
              </a:ext>
            </a:extLst>
          </p:cNvPr>
          <p:cNvSpPr txBox="1"/>
          <p:nvPr/>
        </p:nvSpPr>
        <p:spPr>
          <a:xfrm>
            <a:off x="863600" y="2854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3200" dirty="0">
                <a:solidFill>
                  <a:schemeClr val="tx1"/>
                </a:solidFill>
              </a:rPr>
              <a:t>코드 구현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DD7A21-E392-9F7D-CD9D-511D4601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10" y="1107890"/>
            <a:ext cx="5846558" cy="56835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8A01BA-3AE9-D9F4-5D00-A1F57E7C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270" y="1399328"/>
            <a:ext cx="5560292" cy="34620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BD568B-EEEF-05AD-7390-F21440E41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270" y="5231529"/>
            <a:ext cx="404869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6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9758F5-9B1A-9A42-7D2E-C3E0B331E919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8639F2-4AD7-CF18-8134-AC6C5D8FF965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6A0700-69DA-63F2-1A9E-BC514284BA83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A2E61-06F6-73E8-6441-F4B4A4E62617}"/>
              </a:ext>
            </a:extLst>
          </p:cNvPr>
          <p:cNvSpPr txBox="1"/>
          <p:nvPr/>
        </p:nvSpPr>
        <p:spPr>
          <a:xfrm>
            <a:off x="863600" y="285462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3200" dirty="0">
                <a:solidFill>
                  <a:schemeClr val="tx1"/>
                </a:solidFill>
              </a:rPr>
              <a:t>최종 사례 적용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027B98-850E-1417-89D9-1BF97B80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886939"/>
            <a:ext cx="5747984" cy="3184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1885D0-9915-D68D-940B-B3CD0A09AA72}"/>
              </a:ext>
            </a:extLst>
          </p:cNvPr>
          <p:cNvSpPr txBox="1"/>
          <p:nvPr/>
        </p:nvSpPr>
        <p:spPr>
          <a:xfrm>
            <a:off x="322729" y="1417250"/>
            <a:ext cx="310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★ 상품 </a:t>
            </a:r>
            <a:r>
              <a:rPr lang="en-US" altLang="ko-KR" dirty="0"/>
              <a:t>17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예산 </a:t>
            </a:r>
            <a:r>
              <a:rPr lang="en-US" altLang="ko-KR" dirty="0"/>
              <a:t>20</a:t>
            </a:r>
            <a:r>
              <a:rPr lang="ko-KR" altLang="en-US" dirty="0"/>
              <a:t>만원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B402C8-4352-80A3-4936-B9B81039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1" y="1886939"/>
            <a:ext cx="5567258" cy="11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994666-B064-7179-62BE-8E7B6B844B6D}"/>
              </a:ext>
            </a:extLst>
          </p:cNvPr>
          <p:cNvSpPr/>
          <p:nvPr/>
        </p:nvSpPr>
        <p:spPr>
          <a:xfrm>
            <a:off x="537882" y="1382204"/>
            <a:ext cx="7603065" cy="1745187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568C55-9259-8C15-9B22-890F569C38B3}"/>
              </a:ext>
            </a:extLst>
          </p:cNvPr>
          <p:cNvSpPr/>
          <p:nvPr/>
        </p:nvSpPr>
        <p:spPr>
          <a:xfrm>
            <a:off x="537882" y="1122106"/>
            <a:ext cx="7603065" cy="6198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9758F5-9B1A-9A42-7D2E-C3E0B331E919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8639F2-4AD7-CF18-8134-AC6C5D8FF965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6A0700-69DA-63F2-1A9E-BC514284BA83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A2E61-06F6-73E8-6441-F4B4A4E62617}"/>
              </a:ext>
            </a:extLst>
          </p:cNvPr>
          <p:cNvSpPr txBox="1"/>
          <p:nvPr/>
        </p:nvSpPr>
        <p:spPr>
          <a:xfrm>
            <a:off x="863600" y="285462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ko-KR" altLang="en-US" sz="3200" dirty="0">
                <a:solidFill>
                  <a:schemeClr val="tx1"/>
                </a:solidFill>
              </a:rPr>
              <a:t>최종 사례 적용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885D0-9915-D68D-940B-B3CD0A09AA72}"/>
              </a:ext>
            </a:extLst>
          </p:cNvPr>
          <p:cNvSpPr txBox="1"/>
          <p:nvPr/>
        </p:nvSpPr>
        <p:spPr>
          <a:xfrm>
            <a:off x="537882" y="1257862"/>
            <a:ext cx="310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★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C5EDB0-4B80-5179-EA78-7A430A89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1" y="3242148"/>
            <a:ext cx="7055225" cy="3015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AB60CA-E240-A666-FD3B-7D9EE44277F3}"/>
              </a:ext>
            </a:extLst>
          </p:cNvPr>
          <p:cNvSpPr txBox="1"/>
          <p:nvPr/>
        </p:nvSpPr>
        <p:spPr>
          <a:xfrm>
            <a:off x="655947" y="1744105"/>
            <a:ext cx="7386917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선택된 상품</a:t>
            </a:r>
            <a:r>
              <a:rPr lang="en-US" altLang="ko-KR" dirty="0"/>
              <a:t>: </a:t>
            </a:r>
            <a:r>
              <a:rPr lang="ko-KR" altLang="en-US" dirty="0"/>
              <a:t>상품 </a:t>
            </a:r>
            <a:r>
              <a:rPr lang="en-US" altLang="ko-KR" dirty="0"/>
              <a:t>1, 2, 4, 5, 6, 7, 10, 11, 13 (9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비용 </a:t>
            </a:r>
            <a:r>
              <a:rPr lang="en-US" altLang="ko-KR" dirty="0"/>
              <a:t>= 20(</a:t>
            </a:r>
            <a:r>
              <a:rPr lang="ko-KR" altLang="en-US" dirty="0"/>
              <a:t>만원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최대 만족도</a:t>
            </a:r>
            <a:r>
              <a:rPr lang="en-US" altLang="ko-KR" dirty="0"/>
              <a:t>: 834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E174B0-BF13-158B-9017-7D9828B05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103" y="3242147"/>
            <a:ext cx="3225958" cy="222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B9139FFA-3C25-74EC-508D-4172AFEF694C}"/>
              </a:ext>
            </a:extLst>
          </p:cNvPr>
          <p:cNvSpPr/>
          <p:nvPr/>
        </p:nvSpPr>
        <p:spPr>
          <a:xfrm rot="5400000">
            <a:off x="7829257" y="4252995"/>
            <a:ext cx="427214" cy="362420"/>
          </a:xfrm>
          <a:prstGeom prst="flowChartExtra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828B52-5DFF-4CDB-85E3-656F9C0BF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AE5AA2-2087-4F22-92EB-890C045C87C8}"/>
              </a:ext>
            </a:extLst>
          </p:cNvPr>
          <p:cNvSpPr/>
          <p:nvPr/>
        </p:nvSpPr>
        <p:spPr>
          <a:xfrm>
            <a:off x="4257764" y="2722090"/>
            <a:ext cx="3676468" cy="1413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2F879-F55C-4A05-B246-E52B41FCB7AF}"/>
              </a:ext>
            </a:extLst>
          </p:cNvPr>
          <p:cNvSpPr txBox="1"/>
          <p:nvPr/>
        </p:nvSpPr>
        <p:spPr>
          <a:xfrm>
            <a:off x="4780574" y="3075056"/>
            <a:ext cx="2630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4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53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5079AF-2D16-22B5-62DF-9588F966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9A3BE4C-52E8-839C-585C-047F3EBB4280}"/>
              </a:ext>
            </a:extLst>
          </p:cNvPr>
          <p:cNvCxnSpPr>
            <a:cxnSpLocks/>
          </p:cNvCxnSpPr>
          <p:nvPr/>
        </p:nvCxnSpPr>
        <p:spPr>
          <a:xfrm>
            <a:off x="389354" y="1405471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78E4C0-71E8-0656-AAB6-0A89C2000070}"/>
              </a:ext>
            </a:extLst>
          </p:cNvPr>
          <p:cNvGrpSpPr/>
          <p:nvPr/>
        </p:nvGrpSpPr>
        <p:grpSpPr>
          <a:xfrm>
            <a:off x="440153" y="1538434"/>
            <a:ext cx="4351979" cy="566519"/>
            <a:chOff x="440154" y="2095500"/>
            <a:chExt cx="4525918" cy="69014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678B6E7-DD83-4D44-CF34-AA6E2353B15A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004CEB-C0B9-472B-62B5-EDA69FDC9AAE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4BC8F4-8208-BC43-0C46-E1058D4FB9CB}"/>
                </a:ext>
              </a:extLst>
            </p:cNvPr>
            <p:cNvSpPr txBox="1"/>
            <p:nvPr/>
          </p:nvSpPr>
          <p:spPr>
            <a:xfrm>
              <a:off x="1251594" y="2178963"/>
              <a:ext cx="3714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defTabSz="457200" latinLnBrk="0"/>
              <a:r>
                <a:rPr lang="ko-KR" altLang="en-US" sz="2800" dirty="0">
                  <a:solidFill>
                    <a:schemeClr val="tx1"/>
                  </a:solidFill>
                </a:rPr>
                <a:t>프로젝트 목적 및 과정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729257-1A19-13F8-996D-F92BBE5CCFAA}"/>
              </a:ext>
            </a:extLst>
          </p:cNvPr>
          <p:cNvGrpSpPr/>
          <p:nvPr/>
        </p:nvGrpSpPr>
        <p:grpSpPr>
          <a:xfrm>
            <a:off x="440154" y="2649515"/>
            <a:ext cx="2434482" cy="566519"/>
            <a:chOff x="440154" y="2095500"/>
            <a:chExt cx="2531783" cy="69014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B10CA6E-DB72-9918-230B-844CA53992D3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B7F58A-1BAA-34AC-C0E1-5EEA88CC7FD2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B8AFC2-C86B-B22D-68DF-4588CF040D11}"/>
                </a:ext>
              </a:extLst>
            </p:cNvPr>
            <p:cNvSpPr txBox="1"/>
            <p:nvPr/>
          </p:nvSpPr>
          <p:spPr>
            <a:xfrm>
              <a:off x="1251594" y="2178963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defTabSz="457200" latinLnBrk="0"/>
              <a:r>
                <a:rPr lang="ko-KR" altLang="en-US" sz="2800" dirty="0">
                  <a:solidFill>
                    <a:schemeClr val="tx1"/>
                  </a:solidFill>
                </a:rPr>
                <a:t>상품 소개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AF3186-4C09-B41C-9D44-C4B35728CF90}"/>
              </a:ext>
            </a:extLst>
          </p:cNvPr>
          <p:cNvGrpSpPr/>
          <p:nvPr/>
        </p:nvGrpSpPr>
        <p:grpSpPr>
          <a:xfrm>
            <a:off x="440153" y="3760596"/>
            <a:ext cx="2984761" cy="566519"/>
            <a:chOff x="440154" y="2095500"/>
            <a:chExt cx="3104055" cy="69014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E322BB-BA94-3EA6-77D9-897B43CE52CA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E7E22C-65C3-708C-B237-857CD2D9843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F01F60-890E-1A4E-7D28-278B42646149}"/>
                </a:ext>
              </a:extLst>
            </p:cNvPr>
            <p:cNvSpPr txBox="1"/>
            <p:nvPr/>
          </p:nvSpPr>
          <p:spPr>
            <a:xfrm>
              <a:off x="1251594" y="2178963"/>
              <a:ext cx="229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/>
                  </a:solidFill>
                </a:rPr>
                <a:t>DP </a:t>
              </a:r>
              <a:r>
                <a:rPr lang="ko-KR" altLang="en-US" sz="2800" dirty="0">
                  <a:solidFill>
                    <a:schemeClr val="tx1"/>
                  </a:solidFill>
                </a:rPr>
                <a:t>수행 과정</a:t>
              </a:r>
              <a:endParaRPr lang="ko-KR" altLang="en-US" sz="2800" spc="-15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1DFDC2-2B98-7082-32E0-228B721604BC}"/>
              </a:ext>
            </a:extLst>
          </p:cNvPr>
          <p:cNvGrpSpPr/>
          <p:nvPr/>
        </p:nvGrpSpPr>
        <p:grpSpPr>
          <a:xfrm>
            <a:off x="440154" y="4871677"/>
            <a:ext cx="2341998" cy="566519"/>
            <a:chOff x="440154" y="2095500"/>
            <a:chExt cx="2435603" cy="69014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143171-6909-1828-9213-BCFD0CE2DC31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34FAE5-E714-A2BB-5892-8288C105BEFA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1C1EF7-8112-5975-DA65-4E8E500FCEB3}"/>
                </a:ext>
              </a:extLst>
            </p:cNvPr>
            <p:cNvSpPr txBox="1"/>
            <p:nvPr/>
          </p:nvSpPr>
          <p:spPr>
            <a:xfrm>
              <a:off x="1251594" y="2178963"/>
              <a:ext cx="1624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코드 구현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B4D8040-1272-EE70-5C2B-51C37512DD83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984EBED-F86C-3DAA-5B80-4231D6D887F7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7EBCF0-121E-C332-18C0-D676A33158C6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4CD2E9-8C4A-3F56-6275-E4553A9BC4C6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4606D4B-C9C7-9DC1-A007-7E85A9E4CB2A}"/>
              </a:ext>
            </a:extLst>
          </p:cNvPr>
          <p:cNvGrpSpPr/>
          <p:nvPr/>
        </p:nvGrpSpPr>
        <p:grpSpPr>
          <a:xfrm>
            <a:off x="440154" y="5982757"/>
            <a:ext cx="3128975" cy="664315"/>
            <a:chOff x="440154" y="2095500"/>
            <a:chExt cx="3254036" cy="80928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2EA2F9-EA8E-027A-AD4D-53953ECC5139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D86EC9-C79D-1451-1664-9739B5E5A207}"/>
                </a:ext>
              </a:extLst>
            </p:cNvPr>
            <p:cNvSpPr txBox="1"/>
            <p:nvPr/>
          </p:nvSpPr>
          <p:spPr>
            <a:xfrm>
              <a:off x="552503" y="2117409"/>
              <a:ext cx="465447" cy="787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8FD666-930A-9F2B-59AE-4A7A9BCE6D5F}"/>
                </a:ext>
              </a:extLst>
            </p:cNvPr>
            <p:cNvSpPr txBox="1"/>
            <p:nvPr/>
          </p:nvSpPr>
          <p:spPr>
            <a:xfrm>
              <a:off x="1251595" y="2178963"/>
              <a:ext cx="2442595" cy="637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최종 사례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00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4BAAB4-818B-F254-C6FA-FA9514ED07B5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66260BA-1E48-37B8-649F-31C9ECC77F9A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8CD7A83-2E0F-BA3D-63F1-F07F5DC1CE36}"/>
              </a:ext>
            </a:extLst>
          </p:cNvPr>
          <p:cNvSpPr txBox="1"/>
          <p:nvPr/>
        </p:nvSpPr>
        <p:spPr>
          <a:xfrm>
            <a:off x="863600" y="285462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프로젝트 목적 및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8FFEDD-F9B3-E5A7-784E-BE11C826D7A4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05CDAA-8FE7-683D-4109-0150EE8C934C}"/>
              </a:ext>
            </a:extLst>
          </p:cNvPr>
          <p:cNvSpPr/>
          <p:nvPr/>
        </p:nvSpPr>
        <p:spPr>
          <a:xfrm>
            <a:off x="863600" y="1434190"/>
            <a:ext cx="7603065" cy="1318903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E211123-CD28-EB21-5AF6-6A6988A88A2B}"/>
              </a:ext>
            </a:extLst>
          </p:cNvPr>
          <p:cNvSpPr/>
          <p:nvPr/>
        </p:nvSpPr>
        <p:spPr>
          <a:xfrm>
            <a:off x="863599" y="1434187"/>
            <a:ext cx="7603065" cy="5470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프로젝트 목적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A4C0B8-8E9E-D9DE-9F6C-1ECECCA5D6B4}"/>
              </a:ext>
            </a:extLst>
          </p:cNvPr>
          <p:cNvSpPr txBox="1"/>
          <p:nvPr/>
        </p:nvSpPr>
        <p:spPr>
          <a:xfrm>
            <a:off x="863599" y="2106766"/>
            <a:ext cx="760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정해진 예산 안에서 만족도를 최대로 얻을 수 있는 의류 구매 방식 찾기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BED8D6-9997-808E-BCAF-2FC2BE2F0822}"/>
              </a:ext>
            </a:extLst>
          </p:cNvPr>
          <p:cNvSpPr/>
          <p:nvPr/>
        </p:nvSpPr>
        <p:spPr>
          <a:xfrm>
            <a:off x="863600" y="3244746"/>
            <a:ext cx="7603065" cy="2179064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1F3F39-8D6F-C0A4-2465-4520B5E85B9E}"/>
              </a:ext>
            </a:extLst>
          </p:cNvPr>
          <p:cNvSpPr/>
          <p:nvPr/>
        </p:nvSpPr>
        <p:spPr>
          <a:xfrm>
            <a:off x="863599" y="3244743"/>
            <a:ext cx="7603065" cy="5470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프로젝트 과정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8939B4-79A7-5FD1-D274-4750BFF3242F}"/>
              </a:ext>
            </a:extLst>
          </p:cNvPr>
          <p:cNvSpPr txBox="1"/>
          <p:nvPr/>
        </p:nvSpPr>
        <p:spPr>
          <a:xfrm>
            <a:off x="863599" y="3831384"/>
            <a:ext cx="6975384" cy="176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5000"/>
              </a:lnSpc>
              <a:buFont typeface="Calibri" panose="020F0502020204030204" pitchFamily="34" charset="0"/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1.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각 제품의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CSAT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산출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Calibri" panose="020F0502020204030204" pitchFamily="34" charset="0"/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2. Dynamic Programming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수행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코드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4.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최종 사례 적용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Calibri" panose="020F0502020204030204" pitchFamily="34" charset="0"/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00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4BAAB4-818B-F254-C6FA-FA9514ED07B5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66260BA-1E48-37B8-649F-31C9ECC77F9A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8CD7A83-2E0F-BA3D-63F1-F07F5DC1CE36}"/>
              </a:ext>
            </a:extLst>
          </p:cNvPr>
          <p:cNvSpPr txBox="1"/>
          <p:nvPr/>
        </p:nvSpPr>
        <p:spPr>
          <a:xfrm>
            <a:off x="863600" y="285462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프로젝트 목적 및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8FFEDD-F9B3-E5A7-784E-BE11C826D7A4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05CDAA-8FE7-683D-4109-0150EE8C934C}"/>
              </a:ext>
            </a:extLst>
          </p:cNvPr>
          <p:cNvSpPr/>
          <p:nvPr/>
        </p:nvSpPr>
        <p:spPr>
          <a:xfrm>
            <a:off x="244475" y="1707699"/>
            <a:ext cx="6223001" cy="2664276"/>
          </a:xfrm>
          <a:prstGeom prst="rect">
            <a:avLst/>
          </a:prstGeom>
          <a:solidFill>
            <a:srgbClr val="FAE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E211123-CD28-EB21-5AF6-6A6988A88A2B}"/>
              </a:ext>
            </a:extLst>
          </p:cNvPr>
          <p:cNvSpPr/>
          <p:nvPr/>
        </p:nvSpPr>
        <p:spPr>
          <a:xfrm>
            <a:off x="244474" y="1707696"/>
            <a:ext cx="6223001" cy="5470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★ </a:t>
            </a:r>
            <a:r>
              <a:rPr lang="en-US" altLang="ko-KR" sz="1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CSAT(Customer </a:t>
            </a:r>
            <a:r>
              <a:rPr lang="en-US" altLang="ko-KR" sz="1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SATisfaction</a:t>
            </a:r>
            <a:r>
              <a:rPr lang="en-US" altLang="ko-KR" sz="1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score)</a:t>
            </a:r>
            <a:r>
              <a:rPr lang="ko-KR" altLang="en-US" sz="1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란</a:t>
            </a:r>
            <a:r>
              <a:rPr lang="en-US" altLang="ko-KR" sz="1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?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1A4C0B8-8E9E-D9DE-9F6C-1ECECCA5D6B4}"/>
              </a:ext>
            </a:extLst>
          </p:cNvPr>
          <p:cNvSpPr txBox="1"/>
          <p:nvPr/>
        </p:nvSpPr>
        <p:spPr>
          <a:xfrm>
            <a:off x="244474" y="2380863"/>
            <a:ext cx="62230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25000"/>
              </a:lnSpc>
              <a:buFont typeface="Calibri" panose="020F0502020204030204" pitchFamily="34" charset="0"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CSAT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는 고객 만족도 점수의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줄임말로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모든 종류의 사업에서 고객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Calibri" panose="020F0502020204030204" pitchFamily="34" charset="0"/>
              <a:buNone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서비스와 제품 품질에 대한 핵심 성과 지표로 주로 사용되는 측정 기준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25000"/>
              </a:lnSpc>
              <a:buFont typeface="Calibri" panose="020F0502020204030204" pitchFamily="34" charset="0"/>
              <a:buNone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25000"/>
              </a:lnSpc>
              <a:buFont typeface="Calibri" panose="020F0502020204030204" pitchFamily="34" charset="0"/>
              <a:buNone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/>
              <a:t>긍정 응답 수 </a:t>
            </a:r>
            <a:r>
              <a:rPr lang="en-US" altLang="ko-KR" dirty="0"/>
              <a:t>= 4, 5 </a:t>
            </a:r>
            <a:r>
              <a:rPr lang="ko-KR" altLang="en-US" dirty="0"/>
              <a:t>점 으로 평가된 응답 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0CA666-BDB4-EB20-FEB4-1D3664DF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410831"/>
            <a:ext cx="5457825" cy="160904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9B8C277-A08E-28A6-4EB7-85FEF7301CC0}"/>
              </a:ext>
            </a:extLst>
          </p:cNvPr>
          <p:cNvSpPr/>
          <p:nvPr/>
        </p:nvSpPr>
        <p:spPr>
          <a:xfrm>
            <a:off x="1733550" y="5025573"/>
            <a:ext cx="647700" cy="660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5A52853-61AF-403E-CA59-142CABCB0D78}"/>
                  </a:ext>
                </a:extLst>
              </p:cNvPr>
              <p:cNvSpPr/>
              <p:nvPr/>
            </p:nvSpPr>
            <p:spPr>
              <a:xfrm>
                <a:off x="2838450" y="4746177"/>
                <a:ext cx="2924175" cy="121919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2400" b="1" dirty="0">
                    <a:solidFill>
                      <a:schemeClr val="tx1"/>
                    </a:solidFill>
                  </a:rPr>
                  <a:t>Maximize: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𝑪𝑺𝑨𝑻</m:t>
                        </m:r>
                      </m:e>
                    </m:nary>
                  </m:oMath>
                </a14:m>
                <a:endParaRPr lang="en-US" altLang="ko-KR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5A52853-61AF-403E-CA59-142CABCB0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450" y="4746177"/>
                <a:ext cx="2924175" cy="1219192"/>
              </a:xfrm>
              <a:prstGeom prst="rect">
                <a:avLst/>
              </a:prstGeom>
              <a:blipFill>
                <a:blip r:embed="rId3"/>
                <a:stretch>
                  <a:fillRect l="-3119" t="-16832" r="-208" b="-43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51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251D881-E17A-9E1A-4D91-20957A7A4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93" y="1541960"/>
            <a:ext cx="2518407" cy="32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3F56860-FDD9-5144-92DA-BD55AA5A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30" y="1541960"/>
            <a:ext cx="2536891" cy="32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2738C2D-0B3C-53E1-4C4A-AF37173D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151" y="1541960"/>
            <a:ext cx="2451646" cy="32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6D195D2-4B03-C204-436D-E54A67B07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172" y="1541960"/>
            <a:ext cx="2394979" cy="32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9B0033-36FD-6A64-7755-386B89361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" y="1541960"/>
            <a:ext cx="2427731" cy="324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E47DB5D-B67D-70FB-48C5-3D83A6B46539}"/>
              </a:ext>
            </a:extLst>
          </p:cNvPr>
          <p:cNvSpPr txBox="1"/>
          <p:nvPr/>
        </p:nvSpPr>
        <p:spPr>
          <a:xfrm>
            <a:off x="59635" y="4781960"/>
            <a:ext cx="2378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err="1"/>
              <a:t>무신사</a:t>
            </a:r>
            <a:r>
              <a:rPr lang="ko-KR" altLang="en-US" sz="1000" dirty="0"/>
              <a:t> 스탠다드 맨투맨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003E30-92D1-A380-476E-AADB3737F9D0}"/>
              </a:ext>
            </a:extLst>
          </p:cNvPr>
          <p:cNvSpPr txBox="1"/>
          <p:nvPr/>
        </p:nvSpPr>
        <p:spPr>
          <a:xfrm>
            <a:off x="2478162" y="4781960"/>
            <a:ext cx="2378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코듀로이 </a:t>
            </a:r>
            <a:r>
              <a:rPr lang="ko-KR" altLang="en-US" sz="1000" dirty="0" err="1"/>
              <a:t>밴딩</a:t>
            </a:r>
            <a:r>
              <a:rPr lang="ko-KR" altLang="en-US" sz="1000" dirty="0"/>
              <a:t> 팬츠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02CCB5-EB36-C7F0-E434-D28A4D110975}"/>
              </a:ext>
            </a:extLst>
          </p:cNvPr>
          <p:cNvSpPr txBox="1"/>
          <p:nvPr/>
        </p:nvSpPr>
        <p:spPr>
          <a:xfrm>
            <a:off x="4877137" y="4781959"/>
            <a:ext cx="2378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/>
              <a:t>스트리트 아트워크 </a:t>
            </a:r>
            <a:r>
              <a:rPr lang="ko-KR" altLang="en-US" sz="1000" dirty="0" err="1"/>
              <a:t>후드티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420078-93E4-9D27-4AA2-313EEF6FA087}"/>
              </a:ext>
            </a:extLst>
          </p:cNvPr>
          <p:cNvSpPr txBox="1"/>
          <p:nvPr/>
        </p:nvSpPr>
        <p:spPr>
          <a:xfrm>
            <a:off x="7418023" y="4781959"/>
            <a:ext cx="2378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err="1"/>
              <a:t>아식스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맥시마이저</a:t>
            </a:r>
            <a:r>
              <a:rPr lang="en-US" altLang="ko-KR" sz="1000" dirty="0"/>
              <a:t>25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EDBF06-EC07-319E-ACC4-3E148003E194}"/>
              </a:ext>
            </a:extLst>
          </p:cNvPr>
          <p:cNvSpPr txBox="1"/>
          <p:nvPr/>
        </p:nvSpPr>
        <p:spPr>
          <a:xfrm>
            <a:off x="9774819" y="4781958"/>
            <a:ext cx="2378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err="1"/>
              <a:t>스파오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배이직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푸퍼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C15914-B48A-7DEA-FB07-6838B4576FEF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B350C32-5F77-9745-CFB7-A645A81B40CE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D70E1B-D078-7A19-617E-34ABEF0EB5F9}"/>
              </a:ext>
            </a:extLst>
          </p:cNvPr>
          <p:cNvSpPr txBox="1"/>
          <p:nvPr/>
        </p:nvSpPr>
        <p:spPr>
          <a:xfrm>
            <a:off x="863600" y="2854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/>
                </a:solidFill>
              </a:rPr>
              <a:t>상품 소개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951B4-F79A-583B-2EBB-F6D7F231FFE9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33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5EAED7-0B01-0826-F679-2B2E86695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703851"/>
              </p:ext>
            </p:extLst>
          </p:nvPr>
        </p:nvGraphicFramePr>
        <p:xfrm>
          <a:off x="2089448" y="3553317"/>
          <a:ext cx="8013103" cy="2073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526">
                  <a:extLst>
                    <a:ext uri="{9D8B030D-6E8A-4147-A177-3AD203B41FA5}">
                      <a16:colId xmlns:a16="http://schemas.microsoft.com/office/drawing/2014/main" val="886957825"/>
                    </a:ext>
                  </a:extLst>
                </a:gridCol>
                <a:gridCol w="1299324">
                  <a:extLst>
                    <a:ext uri="{9D8B030D-6E8A-4147-A177-3AD203B41FA5}">
                      <a16:colId xmlns:a16="http://schemas.microsoft.com/office/drawing/2014/main" val="2192343145"/>
                    </a:ext>
                  </a:extLst>
                </a:gridCol>
                <a:gridCol w="985803">
                  <a:extLst>
                    <a:ext uri="{9D8B030D-6E8A-4147-A177-3AD203B41FA5}">
                      <a16:colId xmlns:a16="http://schemas.microsoft.com/office/drawing/2014/main" val="3430615944"/>
                    </a:ext>
                  </a:extLst>
                </a:gridCol>
                <a:gridCol w="1299324">
                  <a:extLst>
                    <a:ext uri="{9D8B030D-6E8A-4147-A177-3AD203B41FA5}">
                      <a16:colId xmlns:a16="http://schemas.microsoft.com/office/drawing/2014/main" val="937178442"/>
                    </a:ext>
                  </a:extLst>
                </a:gridCol>
                <a:gridCol w="976845">
                  <a:extLst>
                    <a:ext uri="{9D8B030D-6E8A-4147-A177-3AD203B41FA5}">
                      <a16:colId xmlns:a16="http://schemas.microsoft.com/office/drawing/2014/main" val="2627505403"/>
                    </a:ext>
                  </a:extLst>
                </a:gridCol>
                <a:gridCol w="1149281">
                  <a:extLst>
                    <a:ext uri="{9D8B030D-6E8A-4147-A177-3AD203B41FA5}">
                      <a16:colId xmlns:a16="http://schemas.microsoft.com/office/drawing/2014/main" val="3056623946"/>
                    </a:ext>
                  </a:extLst>
                </a:gridCol>
              </a:tblGrid>
              <a:tr h="4146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맨투맨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바지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후드티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379265"/>
                  </a:ext>
                </a:extLst>
              </a:tr>
              <a:tr h="4146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가격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780636"/>
                  </a:ext>
                </a:extLst>
              </a:tr>
              <a:tr h="4146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긍정 평가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23261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6077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35944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3717744"/>
                  </a:ext>
                </a:extLst>
              </a:tr>
              <a:tr h="4146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총평가수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23880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6279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36559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267483"/>
                  </a:ext>
                </a:extLst>
              </a:tr>
              <a:tr h="4146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CSAT 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02474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B2AA613-C6B1-38DE-B602-8567F5AA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42" y="1163743"/>
            <a:ext cx="1588474" cy="18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0AAB03-66C0-509D-DCE2-C0730053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16" y="1163743"/>
            <a:ext cx="1553025" cy="18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9EED62-4988-F6F1-B2E2-9A059F09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478" y="1163743"/>
            <a:ext cx="1500458" cy="18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CFEC3CE-BF9E-D5F0-B234-D60C302B8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448" y="1163743"/>
            <a:ext cx="1495567" cy="18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A661259-1D80-4952-A1EB-AD621866C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337" y="1163743"/>
            <a:ext cx="1584320" cy="18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99758F5-9B1A-9A42-7D2E-C3E0B331E919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F8639F2-4AD7-CF18-8134-AC6C5D8FF965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9E1FF3-E6A4-6000-7579-897E4B1A1EF9}"/>
              </a:ext>
            </a:extLst>
          </p:cNvPr>
          <p:cNvSpPr txBox="1"/>
          <p:nvPr/>
        </p:nvSpPr>
        <p:spPr>
          <a:xfrm>
            <a:off x="863600" y="28546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57200" latinLnBrk="0"/>
            <a:r>
              <a:rPr lang="ko-KR" altLang="en-US" sz="3200" dirty="0">
                <a:solidFill>
                  <a:schemeClr val="tx1"/>
                </a:solidFill>
              </a:rPr>
              <a:t>상품 소개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A0700-69DA-63F2-1A9E-BC514284BA83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F35B87-5D98-04F9-9D2B-AC7C7133C309}"/>
              </a:ext>
            </a:extLst>
          </p:cNvPr>
          <p:cNvSpPr txBox="1"/>
          <p:nvPr/>
        </p:nvSpPr>
        <p:spPr>
          <a:xfrm>
            <a:off x="775327" y="1137512"/>
            <a:ext cx="10270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0" i="0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★ 제한</a:t>
            </a:r>
            <a:r>
              <a:rPr lang="en-US" altLang="ko-KR" sz="2400" b="0" i="0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0" i="0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총 예산 </a:t>
            </a:r>
            <a:r>
              <a:rPr lang="en-US" altLang="ko-KR" sz="2400" b="0" i="0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400" b="0" i="0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만원</a:t>
            </a:r>
            <a:endParaRPr lang="en-US" altLang="ko-KR" sz="2400" b="0" i="0" dirty="0">
              <a:solidFill>
                <a:srgbClr val="21212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b="0" i="0" dirty="0">
              <a:solidFill>
                <a:srgbClr val="21212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맨투맨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바지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-2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후드티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-3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신발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-4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패딩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-5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가격 오름차순</a:t>
            </a:r>
            <a:r>
              <a:rPr lang="en-US" altLang="ko-KR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b="0" i="0" dirty="0">
              <a:solidFill>
                <a:srgbClr val="21212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ko-KR" altLang="en-US" b="0" i="0" dirty="0">
              <a:solidFill>
                <a:srgbClr val="21212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주어진 예산까지 허용됐을 때 최대 </a:t>
            </a:r>
            <a:r>
              <a:rPr lang="ko-KR" altLang="en-US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만족도</a:t>
            </a:r>
            <a:endParaRPr lang="ko-KR" altLang="en-US" b="0" i="0" dirty="0">
              <a:solidFill>
                <a:srgbClr val="21212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36C5B6A-7648-C133-ED4F-190797B5D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355982"/>
              </p:ext>
            </p:extLst>
          </p:nvPr>
        </p:nvGraphicFramePr>
        <p:xfrm>
          <a:off x="977877" y="2849443"/>
          <a:ext cx="10236246" cy="321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419619829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2044118613"/>
                    </a:ext>
                  </a:extLst>
                </a:gridCol>
                <a:gridCol w="827034">
                  <a:extLst>
                    <a:ext uri="{9D8B030D-6E8A-4147-A177-3AD203B41FA5}">
                      <a16:colId xmlns:a16="http://schemas.microsoft.com/office/drawing/2014/main" val="4597570"/>
                    </a:ext>
                  </a:extLst>
                </a:gridCol>
                <a:gridCol w="811437">
                  <a:extLst>
                    <a:ext uri="{9D8B030D-6E8A-4147-A177-3AD203B41FA5}">
                      <a16:colId xmlns:a16="http://schemas.microsoft.com/office/drawing/2014/main" val="2756405279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408779733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62967060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19039029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952184280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00718151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564842244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3134394598"/>
                    </a:ext>
                  </a:extLst>
                </a:gridCol>
              </a:tblGrid>
              <a:tr h="46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예산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최댓값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최종상품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149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>
                          <a:latin typeface="+mn-lt"/>
                        </a:rPr>
                        <a:t>0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832059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 (2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80166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2 (3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275718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3 (5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72806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4 (6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/100)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88582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5 (7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38389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D9CE6AD-F109-C695-EFB5-2D89A46196E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443A7C-98BF-0E55-8567-80E390346535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AC3C38-5DA0-AE6E-DDEC-81D78F4810BB}"/>
              </a:ext>
            </a:extLst>
          </p:cNvPr>
          <p:cNvSpPr txBox="1"/>
          <p:nvPr/>
        </p:nvSpPr>
        <p:spPr>
          <a:xfrm>
            <a:off x="863600" y="28546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DP </a:t>
            </a:r>
            <a:r>
              <a:rPr lang="ko-KR" altLang="en-US" sz="3200" dirty="0">
                <a:solidFill>
                  <a:schemeClr val="tx1"/>
                </a:solidFill>
              </a:rPr>
              <a:t>수행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AAAC5-CAAB-1B71-4483-227DD8D62133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EB56562-4BE0-1F35-F916-F6C0B4EDD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306986"/>
              </p:ext>
            </p:extLst>
          </p:nvPr>
        </p:nvGraphicFramePr>
        <p:xfrm>
          <a:off x="977877" y="1473648"/>
          <a:ext cx="10236246" cy="321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419619829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2044118613"/>
                    </a:ext>
                  </a:extLst>
                </a:gridCol>
                <a:gridCol w="827034">
                  <a:extLst>
                    <a:ext uri="{9D8B030D-6E8A-4147-A177-3AD203B41FA5}">
                      <a16:colId xmlns:a16="http://schemas.microsoft.com/office/drawing/2014/main" val="4597570"/>
                    </a:ext>
                  </a:extLst>
                </a:gridCol>
                <a:gridCol w="811437">
                  <a:extLst>
                    <a:ext uri="{9D8B030D-6E8A-4147-A177-3AD203B41FA5}">
                      <a16:colId xmlns:a16="http://schemas.microsoft.com/office/drawing/2014/main" val="2756405279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408779733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62967060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19039029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952184280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00718151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564842244"/>
                    </a:ext>
                  </a:extLst>
                </a:gridCol>
                <a:gridCol w="1154430">
                  <a:extLst>
                    <a:ext uri="{9D8B030D-6E8A-4147-A177-3AD203B41FA5}">
                      <a16:colId xmlns:a16="http://schemas.microsoft.com/office/drawing/2014/main" val="3134394598"/>
                    </a:ext>
                  </a:extLst>
                </a:gridCol>
              </a:tblGrid>
              <a:tr h="46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예산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최댓값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최종상품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149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>
                          <a:latin typeface="+mn-lt"/>
                        </a:rPr>
                        <a:t>0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832059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 (2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+mn-lt"/>
                        </a:rPr>
                        <a:t>97</a:t>
                      </a:r>
                      <a:endParaRPr lang="ko-KR" altLang="en-US" sz="1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80166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2 (3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275718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3 (5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872806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4 (6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/100)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188582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5 (7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8389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8550BC8-7CAE-5A2A-302F-E1F6A6BD9BF3}"/>
              </a:ext>
            </a:extLst>
          </p:cNvPr>
          <p:cNvSpPr/>
          <p:nvPr/>
        </p:nvSpPr>
        <p:spPr>
          <a:xfrm>
            <a:off x="4219662" y="2399251"/>
            <a:ext cx="822121" cy="444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034278C-9E59-E574-B7E0-FB33FA96F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54396"/>
              </p:ext>
            </p:extLst>
          </p:nvPr>
        </p:nvGraphicFramePr>
        <p:xfrm>
          <a:off x="4219662" y="5232943"/>
          <a:ext cx="8274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CD93F14-ACD8-9C19-23E6-D0834856745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4630723" y="2843869"/>
            <a:ext cx="2641" cy="238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93D6EB-9707-B7A9-70EF-B1E6CD47F8C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AFA768-477D-B8B6-F04D-2D8182A96268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1EC259-53DF-D83C-EE42-C3F7BEC357D1}"/>
              </a:ext>
            </a:extLst>
          </p:cNvPr>
          <p:cNvSpPr txBox="1"/>
          <p:nvPr/>
        </p:nvSpPr>
        <p:spPr>
          <a:xfrm>
            <a:off x="863600" y="28546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DP </a:t>
            </a:r>
            <a:r>
              <a:rPr lang="ko-KR" altLang="en-US" sz="3200" dirty="0">
                <a:solidFill>
                  <a:schemeClr val="tx1"/>
                </a:solidFill>
              </a:rPr>
              <a:t>수행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FD9924-C4D1-A5E2-C7F2-9DFDF96EBA8F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7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4CE593-96A4-48EE-4D4D-9C4AAA42C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41902"/>
              </p:ext>
            </p:extLst>
          </p:nvPr>
        </p:nvGraphicFramePr>
        <p:xfrm>
          <a:off x="977877" y="1473648"/>
          <a:ext cx="10299746" cy="321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105">
                  <a:extLst>
                    <a:ext uri="{9D8B030D-6E8A-4147-A177-3AD203B41FA5}">
                      <a16:colId xmlns:a16="http://schemas.microsoft.com/office/drawing/2014/main" val="419619829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2044118613"/>
                    </a:ext>
                  </a:extLst>
                </a:gridCol>
                <a:gridCol w="827034">
                  <a:extLst>
                    <a:ext uri="{9D8B030D-6E8A-4147-A177-3AD203B41FA5}">
                      <a16:colId xmlns:a16="http://schemas.microsoft.com/office/drawing/2014/main" val="4597570"/>
                    </a:ext>
                  </a:extLst>
                </a:gridCol>
                <a:gridCol w="811437">
                  <a:extLst>
                    <a:ext uri="{9D8B030D-6E8A-4147-A177-3AD203B41FA5}">
                      <a16:colId xmlns:a16="http://schemas.microsoft.com/office/drawing/2014/main" val="2756405279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408779733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629670601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190390292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1952184280"/>
                    </a:ext>
                  </a:extLst>
                </a:gridCol>
                <a:gridCol w="819235">
                  <a:extLst>
                    <a:ext uri="{9D8B030D-6E8A-4147-A177-3AD203B41FA5}">
                      <a16:colId xmlns:a16="http://schemas.microsoft.com/office/drawing/2014/main" val="300718151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564842244"/>
                    </a:ext>
                  </a:extLst>
                </a:gridCol>
                <a:gridCol w="1217930">
                  <a:extLst>
                    <a:ext uri="{9D8B030D-6E8A-4147-A177-3AD203B41FA5}">
                      <a16:colId xmlns:a16="http://schemas.microsoft.com/office/drawing/2014/main" val="3134394598"/>
                    </a:ext>
                  </a:extLst>
                </a:gridCol>
              </a:tblGrid>
              <a:tr h="461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예산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단위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3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4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5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…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최댓값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최종상품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4149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>
                          <a:latin typeface="+mn-lt"/>
                        </a:rPr>
                        <a:t>0</a:t>
                      </a:r>
                      <a:endParaRPr lang="ko-KR" altLang="en-US" sz="1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832059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 (2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0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</a:rPr>
                        <a:t>97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97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801665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2 (3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/97)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+mn-lt"/>
                        </a:rPr>
                        <a:t>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+mn-lt"/>
                        </a:rPr>
                        <a:t>0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+mn-lt"/>
                        </a:rPr>
                        <a:t>97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+mn-lt"/>
                        </a:rPr>
                        <a:t>97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+mn-lt"/>
                        </a:rPr>
                        <a:t>97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+mn-lt"/>
                        </a:rPr>
                        <a:t>194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…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194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latin typeface="+mn-lt"/>
                        </a:rPr>
                        <a:t>194</a:t>
                      </a:r>
                      <a:endParaRPr lang="ko-KR" altLang="en-US" sz="18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1,</a:t>
                      </a:r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275718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3 (5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872806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4 (6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/100)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188582"/>
                  </a:ext>
                </a:extLst>
              </a:tr>
              <a:tr h="458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상품</a:t>
                      </a:r>
                      <a:r>
                        <a:rPr lang="en-US" altLang="ko-KR" sz="1400" dirty="0"/>
                        <a:t>5 (7</a:t>
                      </a:r>
                      <a:r>
                        <a:rPr lang="ko-KR" altLang="en-US" sz="1400" dirty="0"/>
                        <a:t>만원</a:t>
                      </a:r>
                      <a:r>
                        <a:rPr lang="en-US" altLang="ko-KR" sz="1400" dirty="0"/>
                        <a:t>/98)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38389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E42973D-54CF-FCC3-0A90-FC569DCD3780}"/>
              </a:ext>
            </a:extLst>
          </p:cNvPr>
          <p:cNvSpPr/>
          <p:nvPr/>
        </p:nvSpPr>
        <p:spPr>
          <a:xfrm>
            <a:off x="5041783" y="2843869"/>
            <a:ext cx="822121" cy="444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72E10C-317D-D060-8181-E31C4CCAB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79927"/>
              </p:ext>
            </p:extLst>
          </p:nvPr>
        </p:nvGraphicFramePr>
        <p:xfrm>
          <a:off x="3001452" y="5114217"/>
          <a:ext cx="165481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319302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0D48BB6-A295-F74F-E55E-03C22FB3F7BC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3828857" y="3288487"/>
            <a:ext cx="1623987" cy="182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E1BC8-D276-9B7E-81C9-60AFDEECE556}"/>
              </a:ext>
            </a:extLst>
          </p:cNvPr>
          <p:cNvSpPr/>
          <p:nvPr/>
        </p:nvSpPr>
        <p:spPr>
          <a:xfrm>
            <a:off x="6686024" y="2843870"/>
            <a:ext cx="822121" cy="444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E7C4478-6945-A06C-9744-3068123ED249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097085" y="3288488"/>
            <a:ext cx="1446186" cy="182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FE8C2F2-2024-3865-D215-6E9DB5FEF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76665"/>
              </p:ext>
            </p:extLst>
          </p:nvPr>
        </p:nvGraphicFramePr>
        <p:xfrm>
          <a:off x="8543271" y="5136803"/>
          <a:ext cx="154813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1+</a:t>
                      </a: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만원</a:t>
                      </a:r>
                      <a:r>
                        <a:rPr lang="en-US" altLang="ko-KR" dirty="0"/>
                        <a:t>(2+3)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194 (97+97)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FB4D1C-6184-313D-9B4F-DD5248AD0C26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DE33709-9F29-A1AB-04F1-364B73AEEAD8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B98900-A7DA-13E6-5878-590BD3DF0360}"/>
              </a:ext>
            </a:extLst>
          </p:cNvPr>
          <p:cNvSpPr txBox="1"/>
          <p:nvPr/>
        </p:nvSpPr>
        <p:spPr>
          <a:xfrm>
            <a:off x="863600" y="285462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/>
                </a:solidFill>
              </a:rPr>
              <a:t>DP </a:t>
            </a:r>
            <a:r>
              <a:rPr lang="ko-KR" altLang="en-US" sz="3200" dirty="0">
                <a:solidFill>
                  <a:schemeClr val="tx1"/>
                </a:solidFill>
              </a:rPr>
              <a:t>수행 과정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0C9794-3F46-2EFC-4075-AFEB4D40D4F4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9A6540D-E8B4-63D9-A165-A70FD0575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9451"/>
              </p:ext>
            </p:extLst>
          </p:nvPr>
        </p:nvGraphicFramePr>
        <p:xfrm>
          <a:off x="6888461" y="5136001"/>
          <a:ext cx="165481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832454043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3193027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96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21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29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200622_skygreen_sbppt</Template>
  <TotalTime>1423</TotalTime>
  <Words>1660</Words>
  <Application>Microsoft Office PowerPoint</Application>
  <PresentationFormat>와이드스크린</PresentationFormat>
  <Paragraphs>729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나눔고딕</vt:lpstr>
      <vt:lpstr>나눔스퀘어 Bold</vt:lpstr>
      <vt:lpstr>Arial</vt:lpstr>
      <vt:lpstr>Arial Nova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정용희</dc:creator>
  <cp:lastModifiedBy>정용희</cp:lastModifiedBy>
  <cp:revision>97</cp:revision>
  <dcterms:created xsi:type="dcterms:W3CDTF">2023-09-17T14:25:22Z</dcterms:created>
  <dcterms:modified xsi:type="dcterms:W3CDTF">2023-12-03T15:39:04Z</dcterms:modified>
</cp:coreProperties>
</file>